
<file path=[Content_Types].xml><?xml version="1.0" encoding="utf-8"?>
<Types xmlns="http://schemas.openxmlformats.org/package/2006/content-types">
  <Default Extension="jpeg" ContentType="image/jpeg"/>
  <Default Extension="JPG" ContentType="image/.jp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4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defRPr kumimoji="0" sz="4000" b="0" i="1" u="none" strike="noStrike" cap="none" spc="39" normalizeH="0" baseline="0">
        <a:ln>
          <a:noFill/>
        </a:ln>
        <a:solidFill>
          <a:srgbClr val="5C5C5C"/>
        </a:solidFill>
        <a:effectLst/>
        <a:uFillTx/>
        <a:latin typeface="Iowan Old Style Roman" panose="02040805050506020204"/>
        <a:ea typeface="Iowan Old Style Roman" panose="02040805050506020204"/>
        <a:cs typeface="Iowan Old Style Roman" panose="02040805050506020204"/>
        <a:sym typeface="Iowan Old Style Roman" panose="02040805050506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C3C2611-4C71-4FC5-86AE-919BDF0F9419}" styleName="">
    <a:wholeTbl>
      <a:tcTxStyle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tif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Helvetica Neue" panose="02000503000000020004"/>
        <a:ea typeface="Helvetica Neue" panose="02000503000000020004"/>
        <a:cs typeface="Helvetica Neue" panose="02000503000000020004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线条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标题文本"/>
          <p:cNvSpPr txBox="1"/>
          <p:nvPr>
            <p:ph type="title" hasCustomPrompt="1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half" idx="1" hasCustomPrompt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40000" b="1" i="0" spc="0">
                <a:solidFill>
                  <a:srgbClr val="E4E4E4"/>
                </a:solidFill>
                <a:latin typeface="Baskerville" panose="02020502070401020303"/>
                <a:ea typeface="Baskerville" panose="02020502070401020303"/>
                <a:cs typeface="Baskerville" panose="02020502070401020303"/>
                <a:sym typeface="Baskerville" panose="02020502070401020303"/>
              </a:defRPr>
            </a:lvl1pPr>
          </a:lstStyle>
          <a:p>
            <a:r>
              <a:t>“</a:t>
            </a:r>
          </a:p>
        </p:txBody>
      </p:sp>
      <p:sp>
        <p:nvSpPr>
          <p:cNvPr id="102" name="在此键入引文。"/>
          <p:cNvSpPr txBox="1"/>
          <p:nvPr>
            <p:ph type="body" sz="quarter" idx="21" hasCustomPrompt="1"/>
          </p:nvPr>
        </p:nvSpPr>
        <p:spPr>
          <a:xfrm>
            <a:off x="3632200" y="5442942"/>
            <a:ext cx="19735800" cy="1346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03" name="-苏子柔"/>
          <p:cNvSpPr txBox="1"/>
          <p:nvPr>
            <p:ph type="body" sz="quarter" idx="22" hasCustomPrompt="1"/>
          </p:nvPr>
        </p:nvSpPr>
        <p:spPr>
          <a:xfrm>
            <a:off x="3632200" y="10756900"/>
            <a:ext cx="19735800" cy="1346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sz="7000" i="1">
                <a:solidFill>
                  <a:srgbClr val="6B6D6D"/>
                </a:solidFill>
              </a:defRPr>
            </a:lvl1pPr>
          </a:lstStyle>
          <a:p>
            <a:r>
              <a:t>-苏子柔</a:t>
            </a:r>
          </a:p>
        </p:txBody>
      </p:sp>
      <p:sp>
        <p:nvSpPr>
          <p:cNvPr id="10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红色和白色矩形层的抽象背景"/>
          <p:cNvSpPr/>
          <p:nvPr>
            <p:ph type="pic" idx="21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红色和白色矩形层的抽象背景"/>
          <p:cNvSpPr/>
          <p:nvPr>
            <p:ph type="pic" idx="21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2" name="矩形"/>
          <p:cNvSpPr/>
          <p:nvPr>
            <p:ph type="body" sz="half" idx="22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 panose="020B0500000000000000"/>
                <a:ea typeface="DIN Alternate Bold" panose="020B0500000000000000"/>
                <a:cs typeface="DIN Alternate Bold" panose="020B0500000000000000"/>
                <a:sym typeface="DIN Alternate Bold" panose="020B0500000000000000"/>
              </a:defRPr>
            </a:pPr>
          </a:p>
        </p:txBody>
      </p:sp>
      <p:sp>
        <p:nvSpPr>
          <p:cNvPr id="23" name="线条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标题文本"/>
          <p:cNvSpPr txBox="1"/>
          <p:nvPr>
            <p:ph type="title" hasCustomPrompt="1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5" name="正文级别 1…"/>
          <p:cNvSpPr txBox="1"/>
          <p:nvPr>
            <p:ph type="body" sz="quarter" idx="1" hasCustomPrompt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/>
          <p:nvPr>
            <p:ph type="title" hasCustomPrompt="1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34" name="幻灯片编号"/>
          <p:cNvSpPr txBox="1"/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线条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不同大小的蓝色、绿色和白色圆圈重叠的抽象背景"/>
          <p:cNvSpPr/>
          <p:nvPr>
            <p:ph type="pic" idx="21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43" name="标题文本"/>
          <p:cNvSpPr txBox="1"/>
          <p:nvPr>
            <p:ph type="title" hasCustomPrompt="1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44" name="正文级别 1…"/>
          <p:cNvSpPr txBox="1"/>
          <p:nvPr>
            <p:ph type="body" sz="quarter" idx="1" hasCustomPrompt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7000" i="1">
                <a:solidFill>
                  <a:srgbClr val="747676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3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线条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红色和白色矩形层的抽象背景"/>
          <p:cNvSpPr/>
          <p:nvPr>
            <p:ph type="pic" idx="21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3" name="标题文本"/>
          <p:cNvSpPr txBox="1"/>
          <p:nvPr>
            <p:ph type="title" hasCustomPrompt="1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4" name="正文级别 1…"/>
          <p:cNvSpPr txBox="1"/>
          <p:nvPr>
            <p:ph type="body" sz="half" idx="1" hasCustomPrompt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红色和白色矩形层的抽象背景"/>
          <p:cNvSpPr/>
          <p:nvPr>
            <p:ph type="pic" idx="21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91" name="绿色和黄色形状重叠的抽象背景"/>
          <p:cNvSpPr/>
          <p:nvPr>
            <p:ph type="pic" sz="half" idx="22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92" name="不同大小的蓝色、绿色和白色圆圈重叠的抽象背景"/>
          <p:cNvSpPr/>
          <p:nvPr>
            <p:ph type="pic" sz="half" idx="23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93" name="正文级别 1…"/>
          <p:cNvSpPr txBox="1"/>
          <p:nvPr>
            <p:ph type="body" sz="quarter" idx="1" hasCustomPrompt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sz="4000" i="1" spc="39"/>
            </a:lvl1pPr>
            <a:lvl2pPr marL="0" indent="0">
              <a:spcBef>
                <a:spcPts val="2000"/>
              </a:spcBef>
              <a:buSzTx/>
              <a:buFontTx/>
              <a:buNone/>
              <a:defRPr sz="4000" i="1" spc="39"/>
            </a:lvl2pPr>
            <a:lvl3pPr marL="0" indent="0">
              <a:spcBef>
                <a:spcPts val="2000"/>
              </a:spcBef>
              <a:buSzTx/>
              <a:buFontTx/>
              <a:buNone/>
              <a:defRPr sz="4000" i="1" spc="39"/>
            </a:lvl3pPr>
            <a:lvl4pPr marL="0" indent="0">
              <a:spcBef>
                <a:spcPts val="2000"/>
              </a:spcBef>
              <a:buSzTx/>
              <a:buFontTx/>
              <a:buNone/>
              <a:defRPr sz="4000" i="1" spc="39"/>
            </a:lvl4pPr>
            <a:lvl5pPr marL="0" indent="0">
              <a:spcBef>
                <a:spcPts val="2000"/>
              </a:spcBef>
              <a:buSzTx/>
              <a:buFontTx/>
              <a:buNone/>
              <a:defRPr sz="4000" i="1" spc="39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2500" i="0" spc="0">
                <a:solidFill>
                  <a:srgbClr val="747676"/>
                </a:solidFill>
                <a:latin typeface="DIN Alternate Bold" panose="020B0500000000000000"/>
                <a:ea typeface="DIN Alternate Bold" panose="020B0500000000000000"/>
                <a:cs typeface="DIN Alternate Bold" panose="020B0500000000000000"/>
                <a:sym typeface="DIN Alternate Bold" panose="020B0500000000000000"/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defRPr sz="7500" b="0" i="0" u="none" strike="noStrike" cap="all" spc="0" baseline="0">
          <a:solidFill>
            <a:srgbClr val="747676"/>
          </a:solidFill>
          <a:uFillTx/>
          <a:latin typeface="+mn-lt"/>
          <a:ea typeface="+mn-ea"/>
          <a:cs typeface="+mn-cs"/>
          <a:sym typeface="DIN Condensed Bold" panose="00000500000000000000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 panose="05020102010704020609"/>
        <a:buChar char="➤"/>
        <a:defRPr sz="4500" b="0" i="0" u="none" strike="noStrike" cap="none" spc="0" baseline="0">
          <a:solidFill>
            <a:srgbClr val="5C5C5C"/>
          </a:solidFill>
          <a:uFillTx/>
          <a:latin typeface="Iowan Old Style Roman" panose="02040805050506020204"/>
          <a:ea typeface="Iowan Old Style Roman" panose="02040805050506020204"/>
          <a:cs typeface="Iowan Old Style Roman" panose="02040805050506020204"/>
          <a:sym typeface="Iowan Old Style Roman" panose="02040805050506020204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 panose="020B050000000000000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tiff"/><Relationship Id="rId1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1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6.xml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红色和白色矩形层的抽象背景" descr="红色和白色矩形层的抽象背景"/>
          <p:cNvPicPr>
            <a:picLocks noChangeAspect="1"/>
          </p:cNvPicPr>
          <p:nvPr>
            <p:ph type="pic" idx="21"/>
          </p:nvPr>
        </p:nvPicPr>
        <p:blipFill>
          <a:blip r:embed="rId1"/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9" name="矩形"/>
          <p:cNvSpPr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 panose="020B0500000000000000"/>
                <a:ea typeface="DIN Alternate Bold" panose="020B0500000000000000"/>
                <a:cs typeface="DIN Alternate Bold" panose="020B0500000000000000"/>
                <a:sym typeface="DIN Alternate Bold" panose="020B0500000000000000"/>
              </a:defRPr>
            </a:pPr>
          </a:p>
        </p:txBody>
      </p:sp>
      <p:sp>
        <p:nvSpPr>
          <p:cNvPr id="130" name="线条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CXL"/>
          <p:cNvSpPr txBox="1"/>
          <p:nvPr>
            <p:ph type="title"/>
          </p:nvPr>
        </p:nvSpPr>
        <p:spPr>
          <a:xfrm>
            <a:off x="1016000" y="7793990"/>
            <a:ext cx="22352000" cy="3111500"/>
          </a:xfrm>
          <a:prstGeom prst="rect">
            <a:avLst/>
          </a:prstGeom>
        </p:spPr>
        <p:txBody>
          <a:bodyPr/>
          <a:lstStyle/>
          <a:p>
            <a:r>
              <a:t>CXL</a:t>
            </a:r>
          </a:p>
        </p:txBody>
      </p:sp>
      <p:sp>
        <p:nvSpPr>
          <p:cNvPr id="132" name="2022.10.31 洪文韬"/>
          <p:cNvSpPr txBox="1"/>
          <p:nvPr>
            <p:ph type="body" sz="quarter" idx="1"/>
          </p:nvPr>
        </p:nvSpPr>
        <p:spPr>
          <a:xfrm>
            <a:off x="1016000" y="10818495"/>
            <a:ext cx="22352000" cy="1727200"/>
          </a:xfrm>
          <a:prstGeom prst="rect">
            <a:avLst/>
          </a:prstGeom>
        </p:spPr>
        <p:txBody>
          <a:bodyPr/>
          <a:lstStyle/>
          <a:p>
            <a:r>
              <a:t>2022.10.31 洪文韬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7" name="CXL 1.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 1.x</a:t>
            </a:r>
          </a:p>
        </p:txBody>
      </p:sp>
      <p:sp>
        <p:nvSpPr>
          <p:cNvPr id="178" name="CXL 1.0版本支持CPU、硬件平台和加速芯片（如GPU、FPGA和其他专用加速器解决方案）之间的高速、高效互连。该技术建立在PCIe基础上，利用PCIe 5.0物理和电气接口在I/O协议、内存协议、一致性界面即CXL.cache\CXL.mem\CXL.io三方面提供协议支持。…"/>
          <p:cNvSpPr txBox="1"/>
          <p:nvPr>
            <p:ph type="body" idx="1"/>
          </p:nvPr>
        </p:nvSpPr>
        <p:spPr>
          <a:xfrm>
            <a:off x="1016000" y="2413004"/>
            <a:ext cx="22352000" cy="10160001"/>
          </a:xfrm>
          <a:prstGeom prst="rect">
            <a:avLst/>
          </a:prstGeom>
        </p:spPr>
        <p:txBody>
          <a:bodyPr/>
          <a:lstStyle/>
          <a:p>
            <a:pPr marL="615950" indent="-615950" defTabSz="800735">
              <a:spcBef>
                <a:spcPts val="2400"/>
              </a:spcBef>
              <a:defRPr sz="4365"/>
            </a:pPr>
            <a:r>
              <a:t>CXL 1.0版本支持CPU、硬件平台和加速芯片（如GPU、FPGA和其他专用加速器解决方案）之间的高速、高效互连。该技术建立在PCIe基础上，利用PCIe 5.0物理和电气接口在I/O协议、内存协议、一致性界面即CXL.cache\CXL.mem\</a:t>
            </a:r>
            <a:r>
              <a:rPr u="sng"/>
              <a:t>CXL.io</a:t>
            </a:r>
            <a:r>
              <a:t>三方面提供协议支持。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设计规范三层架构：事务层、数据链路层、物理层</a:t>
            </a:r>
          </a:p>
          <a:p>
            <a:pPr marL="615950" indent="-615950" defTabSz="800735">
              <a:spcBef>
                <a:spcPts val="2400"/>
              </a:spcBef>
              <a:defRPr sz="4365"/>
            </a:pPr>
            <a:r>
              <a:t>三种设备类型</a:t>
            </a:r>
          </a:p>
          <a:p>
            <a:pPr marL="1231900" lvl="1" indent="-615950" defTabSz="800735">
              <a:spcBef>
                <a:spcPts val="2400"/>
              </a:spcBef>
              <a:defRPr sz="4365"/>
            </a:pPr>
            <a:r>
              <a:t>Type1:缓存设备，SmartNICs</a:t>
            </a:r>
          </a:p>
          <a:p>
            <a:pPr marL="1231900" lvl="1" indent="-615950" defTabSz="800735">
              <a:spcBef>
                <a:spcPts val="2400"/>
              </a:spcBef>
              <a:defRPr sz="4365"/>
            </a:pPr>
            <a:r>
              <a:t>Type2:GPU和FPGA等具有挂</a:t>
            </a:r>
            <a:br/>
            <a:r>
              <a:t>载到设备的DDR和HBM等存</a:t>
            </a:r>
            <a:br/>
            <a:r>
              <a:t>储器</a:t>
            </a:r>
          </a:p>
          <a:p>
            <a:pPr marL="1231900" lvl="1" indent="-615950" defTabSz="800735">
              <a:spcBef>
                <a:spcPts val="2400"/>
              </a:spcBef>
              <a:defRPr sz="4365"/>
            </a:pPr>
            <a:r>
              <a:t>Type3:内存扩展设备</a:t>
            </a:r>
          </a:p>
        </p:txBody>
      </p:sp>
      <p:pic>
        <p:nvPicPr>
          <p:cNvPr id="179" name="未知.jpg" descr="未知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67805" y="6209974"/>
            <a:ext cx="12739119" cy="717072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80" name="文本"/>
          <p:cNvSpPr txBox="1"/>
          <p:nvPr/>
        </p:nvSpPr>
        <p:spPr>
          <a:xfrm>
            <a:off x="11955130" y="5170368"/>
            <a:ext cx="152401" cy="317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Songti SC Regular" panose="02010600040101010101" charset="-122"/>
                <a:ea typeface="Songti SC Regular" panose="02010600040101010101" charset="-122"/>
                <a:cs typeface="Songti SC Regular" panose="02010600040101010101" charset="-122"/>
                <a:sym typeface="Songti SC Regular" panose="02010600040101010101" charset="-122"/>
              </a:defRPr>
            </a:lvl1pPr>
          </a:lstStyle>
          <a:p>
            <a:pPr>
              <a:defRPr sz="1400"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z="1200">
                <a:latin typeface="Songti SC Regular" panose="02010600040101010101" charset="-122"/>
                <a:ea typeface="Songti SC Regular" panose="02010600040101010101" charset="-122"/>
                <a:cs typeface="Songti SC Regular" panose="02010600040101010101" charset="-122"/>
                <a:sym typeface="Songti SC Regular" panose="02010600040101010101" charset="-122"/>
              </a:rPr>
              <a:t> </a:t>
            </a:r>
            <a:endParaRPr sz="1200">
              <a:latin typeface="Songti SC Regular" panose="02010600040101010101" charset="-122"/>
              <a:ea typeface="Songti SC Regular" panose="02010600040101010101" charset="-122"/>
              <a:cs typeface="Songti SC Regular" panose="02010600040101010101" charset="-122"/>
              <a:sym typeface="Songti SC Regular" panose="02010600040101010101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3" name="CXL 2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 2.0</a:t>
            </a:r>
          </a:p>
        </p:txBody>
      </p:sp>
      <p:sp>
        <p:nvSpPr>
          <p:cNvPr id="184" name="内存池化和CXL switch带来的内存扩展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内存池化和CXL switch带来的内存扩展</a:t>
            </a:r>
          </a:p>
          <a:p>
            <a:pPr lvl="1"/>
            <a:r>
              <a:t>CXL.mem -&gt;CXL内存的扩展(CXL 1.x)</a:t>
            </a:r>
          </a:p>
          <a:p>
            <a:pPr lvl="1"/>
            <a:r>
              <a:t>Pooling&amp;switch -&gt; CXL内存资源池化(CXL 2.0)</a:t>
            </a:r>
          </a:p>
          <a:p>
            <a:r>
              <a:t>持久性内存标准化管理</a:t>
            </a:r>
          </a:p>
          <a:p>
            <a:r>
              <a:t>Hot-plug、安全增强</a:t>
            </a:r>
          </a:p>
          <a:p>
            <a:r>
              <a:t>兼容CXL 1.x</a:t>
            </a:r>
          </a:p>
        </p:txBody>
      </p:sp>
      <p:pic>
        <p:nvPicPr>
          <p:cNvPr id="185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92442" y="5934010"/>
            <a:ext cx="14630401" cy="64643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8" name="PCIe 6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PCIe 6.0</a:t>
            </a:r>
          </a:p>
        </p:txBody>
      </p:sp>
      <p:sp>
        <p:nvSpPr>
          <p:cNvPr id="189" name="数据传输速率翻倍，总线上可用带宽为64GT/s，PCIe x 16的带宽可以达到128GB/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数据传输速率翻倍，总线上可用带宽为64GT/s，PCIe x 16的带宽可以达到128GB/s</a:t>
            </a:r>
          </a:p>
          <a:p>
            <a:r>
              <a:t>脉幅调制PAM由原来的二进制NRZ信号变成了四态的PAM4信号</a:t>
            </a:r>
          </a:p>
          <a:p>
            <a:r>
              <a:t>增加了FEC前向纠错以及 CRC循环冗余编码降低了PAM4的误码率</a:t>
            </a:r>
          </a:p>
          <a:p>
            <a:r>
              <a:t>调整了固定数据包的大小FLIT256bytes，低延迟FLIT模式，通过将CRC分解成128bytes的FLIT颗粒进行传输，以减轻物理层存储和转发的压力</a:t>
            </a:r>
          </a:p>
          <a:p>
            <a:r>
              <a:t>兼容前几代PCIe协议 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2" name="CXL 3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 3.0</a:t>
            </a:r>
          </a:p>
        </p:txBody>
      </p:sp>
      <p:sp>
        <p:nvSpPr>
          <p:cNvPr id="193" name="物理方面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物理方面</a:t>
            </a:r>
          </a:p>
          <a:p>
            <a:pPr lvl="1"/>
            <a:r>
              <a:t>每通道吞吐量翻了一番，达到64GT/s【将PCIe使用NRZ信号转换为PAM4并结合固定数据包FLIT接口】，同时未增加延迟。</a:t>
            </a:r>
          </a:p>
          <a:p>
            <a:pPr lvl="1"/>
            <a:r>
              <a:t>FLIT 256字节，改变FLIT size适应PCIe 6.0 ，FLIT 长度变长可以提供更多功能位，能够用来构造更加复杂的连接拓扑和结构</a:t>
            </a:r>
          </a:p>
          <a:p>
            <a:pPr lvl="1"/>
            <a:r>
              <a:t>可以降级适应32 GT/s 和 16GT/s</a:t>
            </a:r>
          </a:p>
          <a:p>
            <a:pPr lvl="1"/>
            <a:r>
              <a:t>延迟问题，CXL 3.0仍然保持和CXL 1.x 2.0相同的延迟，即使增加了前向纠错等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6" name="CXL3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CXL3.0 </a:t>
            </a:r>
          </a:p>
        </p:txBody>
      </p:sp>
      <p:sp>
        <p:nvSpPr>
          <p:cNvPr id="197" name="逻辑方面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</a:p>
          <a:p>
            <a:pPr lvl="1"/>
            <a:r>
              <a:t>增强的一致性，引入真正的内存共享</a:t>
            </a:r>
          </a:p>
          <a:p>
            <a:pPr lvl="1"/>
            <a:r>
              <a:t>支持多级Switch，引入Fabrics功能，增加了所支持网络拓扑的种类和复杂性</a:t>
            </a:r>
          </a:p>
        </p:txBody>
      </p:sp>
      <p:pic>
        <p:nvPicPr>
          <p:cNvPr id="198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4738" y="5636095"/>
            <a:ext cx="7510048" cy="777202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9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8856" y="5680775"/>
            <a:ext cx="10550140" cy="768266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2" name="CXL 3.0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 3.0</a:t>
            </a:r>
          </a:p>
        </p:txBody>
      </p:sp>
      <p:sp>
        <p:nvSpPr>
          <p:cNvPr id="203" name="支持点对点通信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支持点对点通信</a:t>
            </a:r>
          </a:p>
          <a:p>
            <a:pPr lvl="1"/>
            <a:r>
              <a:t>消除了单个CXL端口下游的</a:t>
            </a:r>
            <a:br/>
            <a:r>
              <a:t>Type1、Type2设备的数量限制</a:t>
            </a:r>
          </a:p>
          <a:p>
            <a:pPr lvl="1"/>
            <a:r>
              <a:t>GFAM全局结构附加内存</a:t>
            </a:r>
          </a:p>
          <a:p>
            <a:r>
              <a:t>完全向后兼容CXL 1.x 2.0</a:t>
            </a:r>
          </a:p>
        </p:txBody>
      </p:sp>
      <p:pic>
        <p:nvPicPr>
          <p:cNvPr id="20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06431" y="2068151"/>
            <a:ext cx="9490586" cy="565934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0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431" y="7471475"/>
            <a:ext cx="9490585" cy="569435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0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1580" y="7347966"/>
            <a:ext cx="10260288" cy="594137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9" name="Comparison of different versions of CX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Comparison of different versions of CXL</a:t>
            </a:r>
          </a:p>
        </p:txBody>
      </p:sp>
      <p:pic>
        <p:nvPicPr>
          <p:cNvPr id="210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4281" y="2608117"/>
            <a:ext cx="21895438" cy="8723964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3" name="produ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products</a:t>
            </a:r>
          </a:p>
        </p:txBody>
      </p:sp>
      <p:sp>
        <p:nvSpPr>
          <p:cNvPr id="214" name="硬件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22300" indent="-622300" defTabSz="808990">
              <a:spcBef>
                <a:spcPts val="2400"/>
              </a:spcBef>
              <a:defRPr sz="4410"/>
            </a:pPr>
            <a:r>
              <a:t>硬件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CPU: Intel Sapphire Rapids ; AMD EPYC Genoa 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Sumsung 512GB Compute Express Link（CXL） DRAM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澜起科技 CXL MXC</a:t>
            </a:r>
          </a:p>
          <a:p>
            <a:pPr marL="622300" indent="-622300" defTabSz="808990">
              <a:spcBef>
                <a:spcPts val="2400"/>
              </a:spcBef>
              <a:defRPr sz="4410"/>
            </a:pPr>
            <a:r>
              <a:t>软件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新思科技 全球首款EDA CXL IP核解决方案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Avery Design Systems 推出验证IP</a:t>
            </a:r>
          </a:p>
          <a:p>
            <a:pPr marL="1244600" lvl="1" indent="-622300" defTabSz="808990">
              <a:spcBef>
                <a:spcPts val="2400"/>
              </a:spcBef>
              <a:defRPr sz="4410"/>
            </a:pPr>
            <a:r>
              <a:t>控制器IP由Synopsys 和 Cadence Design Systems 推出，Synopsys 已经让领先的客户能够集成符合标准的 Synopsys CXL 3.0 PHY、控制器、IDE 安全模块和验证 IP，帮助他们尽早开始其先进的芯片设计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/>
          <a:p>
            <a:r>
              <a:rPr lang="zh-CN" altLang="en-US"/>
              <a:t>感谢</a:t>
            </a:r>
            <a:r>
              <a:rPr lang="zh-CN" altLang="en-US"/>
              <a:t>聆听！</a:t>
            </a:r>
            <a:endParaRPr lang="zh-CN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backgrou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background</a:t>
            </a:r>
          </a:p>
        </p:txBody>
      </p:sp>
      <p:sp>
        <p:nvSpPr>
          <p:cNvPr id="136" name="新兴行业和场景的出现加剧了性能对硬件的依赖，处理器和存储器的性能之间存在鸿沟，存储器容量和带宽需求无法满足，需要全新的存储器接口技术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新兴行业和场景的出现加剧了性能对硬件的依赖，处理器和存储器的性能之间存在鸿沟，存储器容量和带宽需求无法满足，需要全新的存储器接口技术</a:t>
            </a:r>
          </a:p>
          <a:p>
            <a:r>
              <a:t>人工智能和大数据的兴起推动了异构计算和分解的潮流，需要针对异构计算和组合基础架构开发下一代互联技术，以实现高效的资源利用</a:t>
            </a:r>
          </a:p>
          <a:p>
            <a:r>
              <a:t>服务器市场在内存上面临的一大挑战就是成本，内存容量扩大一倍价格随之上涨一倍，想要实现更大的内存始终存在瓶颈</a:t>
            </a:r>
          </a:p>
          <a:p>
            <a:r>
              <a:t>现有内存没有得到有效利用</a:t>
            </a:r>
          </a:p>
        </p:txBody>
      </p:sp>
      <p:sp>
        <p:nvSpPr>
          <p:cNvPr id="137" name="容量、带宽、成本、利用率、异构计算"/>
          <p:cNvSpPr txBox="1"/>
          <p:nvPr/>
        </p:nvSpPr>
        <p:spPr>
          <a:xfrm>
            <a:off x="5947902" y="10767324"/>
            <a:ext cx="12232572" cy="850901"/>
          </a:xfrm>
          <a:prstGeom prst="rect">
            <a:avLst/>
          </a:prstGeom>
          <a:blipFill>
            <a:blip r:embed="rId1"/>
          </a:blipFill>
          <a:ln w="101600" cap="rnd">
            <a:miter lim="400000"/>
          </a:ln>
        </p:spPr>
        <p:txBody>
          <a:bodyPr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4200" i="0" spc="0">
                <a:solidFill>
                  <a:srgbClr val="FFFFFF"/>
                </a:solidFill>
                <a:latin typeface="DIN Alternate Bold" panose="020B0500000000000000"/>
                <a:ea typeface="DIN Alternate Bold" panose="020B0500000000000000"/>
                <a:cs typeface="DIN Alternate Bold" panose="020B0500000000000000"/>
                <a:sym typeface="DIN Alternate Bold" panose="020B0500000000000000"/>
              </a:defRPr>
            </a:lvl1pPr>
          </a:lstStyle>
          <a:p>
            <a:r>
              <a:t>容量、带宽、成本、利用率、异构计算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PCIe"/>
          <p:cNvSpPr txBox="1"/>
          <p:nvPr>
            <p:ph type="title"/>
          </p:nvPr>
        </p:nvSpPr>
        <p:spPr>
          <a:xfrm>
            <a:off x="1016000" y="889004"/>
            <a:ext cx="22352000" cy="1016001"/>
          </a:xfrm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PCIe</a:t>
            </a:r>
          </a:p>
        </p:txBody>
      </p:sp>
      <p:sp>
        <p:nvSpPr>
          <p:cNvPr id="141" name="PCIe是一种高速串行计算机扩展总线标准， 相对于PCI总线的并行总线结构，PCIe总线 属于高速串行端到端双通道高带宽传输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PCIe是一种高速串行计算机扩展总线标准，</a:t>
            </a:r>
            <a:br/>
            <a:r>
              <a:t>相对于PCI总线的并行总线结构，PCIe总线</a:t>
            </a:r>
            <a:br/>
            <a:r>
              <a:t>属于高速串行端到端双通道高带宽传输。</a:t>
            </a:r>
          </a:p>
          <a:p>
            <a:r>
              <a:t>从结构上看，PCIe总线是一个层次性很强的</a:t>
            </a:r>
            <a:br/>
            <a:r>
              <a:t>树状形总线接口</a:t>
            </a:r>
          </a:p>
          <a:p>
            <a:r>
              <a:t>PCIe设计规范包含三层架构：事务层、数据</a:t>
            </a:r>
            <a:br/>
            <a:r>
              <a:t>链路层、物理层</a:t>
            </a:r>
          </a:p>
          <a:p>
            <a:r>
              <a:t>PCIe是服务器主流总线解决方案，数据爆炸</a:t>
            </a:r>
            <a:br/>
            <a:r>
              <a:t>式增长以及异构计算大行其道的当下，PCIe</a:t>
            </a:r>
            <a:br/>
            <a:r>
              <a:t>已经开始出现后继无力的现象</a:t>
            </a:r>
          </a:p>
        </p:txBody>
      </p:sp>
      <p:pic>
        <p:nvPicPr>
          <p:cNvPr id="142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01588" y="2367779"/>
            <a:ext cx="6839212" cy="473045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428" y="7561009"/>
            <a:ext cx="7051901" cy="521515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6" name="Genz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Genz</a:t>
            </a:r>
          </a:p>
        </p:txBody>
      </p:sp>
      <p:sp>
        <p:nvSpPr>
          <p:cNvPr id="147" name="GenZ是一种内存语义架构，通过OpCodes和 OpClasses定义了大量的内存语义操作，从而 实现在不同组件的内存之间进行高效的数据 传输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GenZ是一种内存语义架构，通过OpCodes和</a:t>
            </a:r>
            <a:br/>
            <a:r>
              <a:t>OpClasses定义了大量的内存语义操作，从而</a:t>
            </a:r>
            <a:br/>
            <a:r>
              <a:t>实现在不同组件的内存之间进行高效的数据</a:t>
            </a:r>
            <a:br/>
            <a:r>
              <a:t>传输。</a:t>
            </a:r>
          </a:p>
          <a:p>
            <a:r>
              <a:t>技术优势</a:t>
            </a:r>
          </a:p>
          <a:p>
            <a:pPr lvl="1"/>
            <a:r>
              <a:t>存储器互连+CPU和加速器互连，减轻CPU压力</a:t>
            </a:r>
          </a:p>
          <a:p>
            <a:pPr lvl="1"/>
            <a:r>
              <a:t>能够重新配置系统，在资源供应和共享方面更加</a:t>
            </a:r>
            <a:br/>
            <a:r>
              <a:t>灵活、响应更快</a:t>
            </a:r>
          </a:p>
          <a:p>
            <a:pPr lvl="1"/>
            <a:r>
              <a:t>使用一种高带宽、低延迟和高效的协议来简化软</a:t>
            </a:r>
            <a:br/>
            <a:r>
              <a:t>硬件设计，降低了解决方案的成本和复杂性。</a:t>
            </a:r>
          </a:p>
        </p:txBody>
      </p:sp>
      <p:pic>
        <p:nvPicPr>
          <p:cNvPr id="148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84164" y="3617505"/>
            <a:ext cx="9112826" cy="696743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1" name="NVlin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NVlink</a:t>
            </a:r>
          </a:p>
        </p:txBody>
      </p:sp>
      <p:sp>
        <p:nvSpPr>
          <p:cNvPr id="152" name="NVLink是NVIDIA开发并推出的一种总线及其通信协议。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NVLink是NVIDIA开发并推出的一种总线及其通信协议。</a:t>
            </a:r>
          </a:p>
          <a:p>
            <a:r>
              <a:t>NVLink采用点对点结构、串列传输，用于</a:t>
            </a:r>
            <a:br/>
            <a:r>
              <a:t>多个NVIDIA图形处理器之间的相互连接。</a:t>
            </a:r>
          </a:p>
          <a:p>
            <a:r>
              <a:t>技术优势</a:t>
            </a:r>
          </a:p>
          <a:p>
            <a:pPr lvl="1"/>
            <a:r>
              <a:t>支持处理器和加速器之间的高带宽一致性传</a:t>
            </a:r>
            <a:br/>
            <a:r>
              <a:t>输以及对共享数据进行快速同步和高频率更</a:t>
            </a:r>
            <a:br/>
            <a:r>
              <a:t>新</a:t>
            </a:r>
          </a:p>
          <a:p>
            <a:pPr lvl="1"/>
            <a:r>
              <a:t>能够实现显存和性能扩展，从而满足最大视</a:t>
            </a:r>
            <a:br/>
            <a:r>
              <a:t>觉计算工作负载的需求</a:t>
            </a:r>
          </a:p>
        </p:txBody>
      </p:sp>
      <p:pic>
        <p:nvPicPr>
          <p:cNvPr id="153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493418" y="3470190"/>
            <a:ext cx="10020301" cy="88646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6" name="CCI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CCIX</a:t>
            </a:r>
          </a:p>
        </p:txBody>
      </p:sp>
      <p:sp>
        <p:nvSpPr>
          <p:cNvPr id="157" name="CCIX是一种能够将两个或两个以上器件 通过缓存一致性的方式来共享的片间互连…"/>
          <p:cNvSpPr txBox="1"/>
          <p:nvPr>
            <p:ph type="body" idx="1"/>
          </p:nvPr>
        </p:nvSpPr>
        <p:spPr>
          <a:xfrm>
            <a:off x="1409497" y="2540000"/>
            <a:ext cx="22352001" cy="10160000"/>
          </a:xfrm>
          <a:prstGeom prst="rect">
            <a:avLst/>
          </a:prstGeom>
        </p:spPr>
        <p:txBody>
          <a:bodyPr/>
          <a:lstStyle/>
          <a:p>
            <a:pPr marL="609600" indent="-609600" defTabSz="792480">
              <a:spcBef>
                <a:spcPts val="2400"/>
              </a:spcBef>
              <a:defRPr sz="4320"/>
            </a:pPr>
            <a:r>
              <a:t>CCIX是一种能够将两个或两个以上器件</a:t>
            </a:r>
            <a:br/>
            <a:r>
              <a:t>通过缓存一致性的方式来共享的片间互连</a:t>
            </a:r>
          </a:p>
          <a:p>
            <a:pPr marL="609600" indent="-609600" defTabSz="792480">
              <a:spcBef>
                <a:spcPts val="2400"/>
              </a:spcBef>
              <a:defRPr sz="4320"/>
            </a:pPr>
            <a:r>
              <a:t>CCIX提供一种平衡方法，通过创建由CPU</a:t>
            </a:r>
            <a:br/>
            <a:r>
              <a:t>和加速器组成的网状结构，使得所有计算</a:t>
            </a:r>
            <a:br/>
            <a:r>
              <a:t>单元有对等的能力为内存扩展器件和加速器</a:t>
            </a:r>
            <a:br/>
            <a:r>
              <a:t>提供高性能、低延时、芯片与芯片间的互连</a:t>
            </a:r>
          </a:p>
          <a:p>
            <a:pPr marL="609600" indent="-609600" defTabSz="792480">
              <a:spcBef>
                <a:spcPts val="2400"/>
              </a:spcBef>
              <a:defRPr sz="4320"/>
            </a:pPr>
            <a:r>
              <a:t>技术优势：</a:t>
            </a:r>
          </a:p>
          <a:p>
            <a:pPr marL="1219200" lvl="1" indent="-609600" defTabSz="792480">
              <a:spcBef>
                <a:spcPts val="2400"/>
              </a:spcBef>
              <a:defRPr sz="4320"/>
            </a:pPr>
            <a:r>
              <a:t>CCIX加速器cache一致性互连</a:t>
            </a:r>
          </a:p>
          <a:p>
            <a:pPr marL="1219200" lvl="1" indent="-609600" defTabSz="792480">
              <a:spcBef>
                <a:spcPts val="2400"/>
              </a:spcBef>
              <a:defRPr sz="4320"/>
            </a:pPr>
            <a:r>
              <a:t>允许低延迟主存扩展，将处理器缓存一致</a:t>
            </a:r>
            <a:br/>
            <a:r>
              <a:t>性扩展到加速器网络/存储适配器等</a:t>
            </a:r>
          </a:p>
          <a:p>
            <a:pPr marL="1219200" lvl="1" indent="-609600" defTabSz="792480">
              <a:spcBef>
                <a:spcPts val="2400"/>
              </a:spcBef>
              <a:defRPr sz="4320"/>
            </a:pPr>
            <a:r>
              <a:t>通过单一互连标准支持多种ISA</a:t>
            </a:r>
          </a:p>
        </p:txBody>
      </p:sp>
      <p:pic>
        <p:nvPicPr>
          <p:cNvPr id="158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90360" y="2205399"/>
            <a:ext cx="8201971" cy="10160001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1" name="opencap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opencapi</a:t>
            </a:r>
          </a:p>
        </p:txBody>
      </p:sp>
      <p:sp>
        <p:nvSpPr>
          <p:cNvPr id="162" name="OpenCAPI是开放式一致性加速器接口标准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OpenCAPI是开放式一致性加速器接口标准</a:t>
            </a:r>
          </a:p>
          <a:p>
            <a:r>
              <a:t>技术优势</a:t>
            </a:r>
          </a:p>
          <a:p>
            <a:pPr lvl="1"/>
            <a:r>
              <a:t>高性能，单通道最高传输率25Gbps</a:t>
            </a:r>
          </a:p>
          <a:p>
            <a:pPr lvl="1"/>
            <a:r>
              <a:t>不占用CPU资源，允许外设在应用程序空间</a:t>
            </a:r>
            <a:br/>
            <a:r>
              <a:t>内不经内核参与地自主运行</a:t>
            </a:r>
          </a:p>
          <a:p>
            <a:pPr lvl="1"/>
            <a:r>
              <a:t>兼容性好，支持各种硬件加速器、高性能IO</a:t>
            </a:r>
            <a:br/>
            <a:r>
              <a:t>设备和高性能存储设备的连接</a:t>
            </a:r>
          </a:p>
          <a:p>
            <a:pPr lvl="1"/>
            <a:r>
              <a:t>完全开放。但OpenCAPI仅支持CPU直连，</a:t>
            </a:r>
            <a:br/>
            <a:r>
              <a:t>不支持Switch</a:t>
            </a:r>
          </a:p>
        </p:txBody>
      </p:sp>
      <p:pic>
        <p:nvPicPr>
          <p:cNvPr id="163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771817" y="2308738"/>
            <a:ext cx="8522750" cy="9211048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6" name="cx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cxl</a:t>
            </a:r>
          </a:p>
        </p:txBody>
      </p:sp>
      <p:sp>
        <p:nvSpPr>
          <p:cNvPr id="167" name="CXL是一种基于PCIe协议的开放式互连新标准，支持CPU、硬件平台和加速器之间的高速高效互连。…"/>
          <p:cNvSpPr txBox="1"/>
          <p:nvPr>
            <p:ph type="body" idx="1"/>
          </p:nvPr>
        </p:nvSpPr>
        <p:spPr>
          <a:xfrm>
            <a:off x="1016000" y="2413004"/>
            <a:ext cx="22352001" cy="10160001"/>
          </a:xfrm>
          <a:prstGeom prst="rect">
            <a:avLst/>
          </a:prstGeom>
        </p:spPr>
        <p:txBody>
          <a:bodyPr/>
          <a:lstStyle/>
          <a:p>
            <a:r>
              <a:t>CXL是一种基于PCIe协议的开放式互连新标准，支持CPU、硬件平台和加速器之间的高速高效互连。</a:t>
            </a:r>
          </a:p>
          <a:p>
            <a:r>
              <a:t>CXL协议包括</a:t>
            </a:r>
            <a:r>
              <a:rPr u="sng"/>
              <a:t>CXL.io</a:t>
            </a:r>
            <a:r>
              <a:t>，CXL.cache, CXL.memory三个子协议，三种可从中获益的设备</a:t>
            </a:r>
          </a:p>
        </p:txBody>
      </p:sp>
      <p:pic>
        <p:nvPicPr>
          <p:cNvPr id="168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40389" y="6249201"/>
            <a:ext cx="9705756" cy="520167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6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0306" y="6216937"/>
            <a:ext cx="9245119" cy="5266207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线条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 i="0" spc="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2" name="The war of interconnect technolo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80">
              <a:spcBef>
                <a:spcPts val="3100"/>
              </a:spcBef>
              <a:defRPr sz="7200"/>
            </a:lvl1pPr>
          </a:lstStyle>
          <a:p>
            <a:r>
              <a:t>The war of interconnect technologies </a:t>
            </a:r>
          </a:p>
        </p:txBody>
      </p:sp>
      <p:graphicFrame>
        <p:nvGraphicFramePr>
          <p:cNvPr id="173" name="表格 1"/>
          <p:cNvGraphicFramePr/>
          <p:nvPr/>
        </p:nvGraphicFramePr>
        <p:xfrm>
          <a:off x="2972735" y="2540000"/>
          <a:ext cx="17942014" cy="10160001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242751"/>
                <a:gridCol w="2242751"/>
                <a:gridCol w="2242751"/>
                <a:gridCol w="2242751"/>
                <a:gridCol w="2242751"/>
                <a:gridCol w="2242751"/>
                <a:gridCol w="2242751"/>
                <a:gridCol w="2242751"/>
              </a:tblGrid>
              <a:tr h="1128888"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协议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PCIe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GenZ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OpenCAPI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CCIX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NVlink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Infinity Fabric 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FFFFFF"/>
                          </a:solidFill>
                        </a:rPr>
                        <a:t>CXL</a:t>
                      </a:r>
                      <a:endParaRPr sz="230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 defTabSz="647700">
                        <a:defRPr sz="2300">
                          <a:solidFill>
                            <a:srgbClr val="FFFFFF"/>
                          </a:solidFill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1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2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3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4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5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6"/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4200">
                          <a:sym typeface="Iowan Old Style Roman" panose="02040805050506020204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blipFill rotWithShape="1">
                      <a:blip r:embed="rId7"/>
                      <a:srcRect/>
                      <a:stretch>
                        <a:fillRect/>
                      </a:stretch>
                    </a:blipFill>
                  </a:tcPr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类型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节点内总线标准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内存互连标准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加速器互连标准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加速器互连标准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加速器互连标准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加速器互连标准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加速器互连标准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场景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CPU-IO设备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以内存为中心的互连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CPU/加速器-加速器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CPU/加速器-加速器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GPU-GPU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CPU/GPU-CPU/GPU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CPU/加速器-加速器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成立时间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2001年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2015年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2016年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2016年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2016年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2017年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2019年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主导/推出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PCI-SIG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HP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IBM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ARM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NVDIA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AMD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Intel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最新进展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PCIe 6.0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Gen-Z1.1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OpenCAPI 4.0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CCIX 1.1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Nvlink 4.0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Infinity Architecture (4.0)</a:t>
                      </a:r>
                      <a:endParaRPr sz="20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CXL 3.0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速率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64GT/s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利用第三方物理层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25GT/s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25GT/s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50Gbit/s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N/A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64GT/s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/>
                </a:tc>
              </a:tr>
              <a:tr h="1128888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</a:rPr>
                        <a:t>最高通道数</a:t>
                      </a:r>
                      <a:endParaRPr sz="2300">
                        <a:solidFill>
                          <a:srgbClr val="5C5C5C"/>
                        </a:solidFill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5.0-32
6.0-16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N/A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32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32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16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N/A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>
                          <a:solidFill>
                            <a:srgbClr val="5C5C5C"/>
                          </a:solidFill>
                          <a:sym typeface="Iowan Old Style Roman" panose="02040805050506020204"/>
                        </a:rPr>
                        <a:t>32</a:t>
                      </a:r>
                      <a:endParaRPr sz="2300">
                        <a:solidFill>
                          <a:srgbClr val="5C5C5C"/>
                        </a:solidFill>
                        <a:sym typeface="Iowan Old Style Roman" panose="02040805050506020204"/>
                      </a:endParaRP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74" name="Win！"/>
          <p:cNvSpPr txBox="1"/>
          <p:nvPr/>
        </p:nvSpPr>
        <p:spPr>
          <a:xfrm>
            <a:off x="20507960" y="3846195"/>
            <a:ext cx="2716530" cy="71691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>
              <a:defRPr i="0">
                <a:solidFill>
                  <a:srgbClr val="FF7E79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W</a:t>
            </a:r>
            <a:r>
              <a:rPr lang="en-US"/>
              <a:t> </a:t>
            </a:r>
            <a:r>
              <a:t>in</a:t>
            </a:r>
            <a:r>
              <a:rPr lang="en-US"/>
              <a:t>  </a:t>
            </a:r>
            <a:r>
              <a:rPr lang="zh-CN" altLang="en-US">
                <a:ea typeface="宋体" charset="0"/>
              </a:rPr>
              <a:t>！</a:t>
            </a:r>
            <a:endParaRPr lang="zh-CN" altLang="en-US">
              <a:ea typeface="宋体" charset="0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 panose="020B0500000000000000"/>
            <a:ea typeface="DIN Alternate Bold" panose="020B0500000000000000"/>
            <a:cs typeface="DIN Alternate Bold" panose="020B0500000000000000"/>
            <a:sym typeface="DIN Alternate Bold" panose="020B05000000000000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 panose="02040805050506020204"/>
            <a:ea typeface="Iowan Old Style Roman" panose="02040805050506020204"/>
            <a:cs typeface="Iowan Old Style Roman" panose="02040805050506020204"/>
            <a:sym typeface="Iowan Old Style Roman" panose="02040805050506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 panose="020B0500000000000000"/>
            <a:ea typeface="DIN Alternate Bold" panose="020B0500000000000000"/>
            <a:cs typeface="DIN Alternate Bold" panose="020B0500000000000000"/>
            <a:sym typeface="DIN Alternate Bold" panose="020B0500000000000000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defRPr kumimoji="0" sz="4000" b="0" i="1" u="none" strike="noStrike" cap="none" spc="39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Roman" panose="02040805050506020204"/>
            <a:ea typeface="Iowan Old Style Roman" panose="02040805050506020204"/>
            <a:cs typeface="Iowan Old Style Roman" panose="02040805050506020204"/>
            <a:sym typeface="Iowan Old Style Roman" panose="02040805050506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2903</Words>
  <Application>WPS 演示</Application>
  <PresentationFormat/>
  <Paragraphs>254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9" baseType="lpstr">
      <vt:lpstr>Arial</vt:lpstr>
      <vt:lpstr>宋体</vt:lpstr>
      <vt:lpstr>Wingdings</vt:lpstr>
      <vt:lpstr>Iowan Old Style Roman</vt:lpstr>
      <vt:lpstr>DIN Alternate Bold</vt:lpstr>
      <vt:lpstr>DIN Condensed Bold</vt:lpstr>
      <vt:lpstr>Zapf Dingbats</vt:lpstr>
      <vt:lpstr>Helvetica</vt:lpstr>
      <vt:lpstr>Baskerville</vt:lpstr>
      <vt:lpstr>Helvetica Neue</vt:lpstr>
      <vt:lpstr>Impact</vt:lpstr>
      <vt:lpstr>Songti SC Regular</vt:lpstr>
      <vt:lpstr>Times Roman</vt:lpstr>
      <vt:lpstr>Times</vt:lpstr>
      <vt:lpstr>宋体</vt:lpstr>
      <vt:lpstr>汉仪书宋二KW</vt:lpstr>
      <vt:lpstr>微软雅黑</vt:lpstr>
      <vt:lpstr>汉仪旗黑</vt:lpstr>
      <vt:lpstr>Arial Unicode MS</vt:lpstr>
      <vt:lpstr>DIN Condensed Bold</vt:lpstr>
      <vt:lpstr>New_Template9</vt:lpstr>
      <vt:lpstr>CXL</vt:lpstr>
      <vt:lpstr>background</vt:lpstr>
      <vt:lpstr>PCIe</vt:lpstr>
      <vt:lpstr>Genz</vt:lpstr>
      <vt:lpstr>NVlink</vt:lpstr>
      <vt:lpstr>CCIX</vt:lpstr>
      <vt:lpstr>opencapi</vt:lpstr>
      <vt:lpstr>cxl</vt:lpstr>
      <vt:lpstr>The war of interconnect technologies </vt:lpstr>
      <vt:lpstr>CXL 1.x</vt:lpstr>
      <vt:lpstr>CXL 2.0</vt:lpstr>
      <vt:lpstr>PCIe 6.0</vt:lpstr>
      <vt:lpstr>CXL 3.0</vt:lpstr>
      <vt:lpstr>CXL3.0 </vt:lpstr>
      <vt:lpstr>CXL 3.0</vt:lpstr>
      <vt:lpstr>Comparison of different versions of CXL</vt:lpstr>
      <vt:lpstr>products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CXL</dc:title>
  <dc:creator/>
  <cp:lastModifiedBy>呀</cp:lastModifiedBy>
  <cp:revision>2</cp:revision>
  <dcterms:created xsi:type="dcterms:W3CDTF">2022-10-31T14:06:29Z</dcterms:created>
  <dcterms:modified xsi:type="dcterms:W3CDTF">2022-10-31T14:06:29Z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EBF553EF431A8229A39F5F6346DF1945</vt:lpwstr>
  </property>
  <property fmtid="{D5CDD505-2E9C-101B-9397-08002B2CF9AE}" pid="3" name="KSOProductBuildVer">
    <vt:lpwstr>2052-4.6.1.7467</vt:lpwstr>
  </property>
</Properties>
</file>